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63" r:id="rId10"/>
    <p:sldId id="268" r:id="rId11"/>
    <p:sldId id="264" r:id="rId12"/>
    <p:sldId id="266" r:id="rId13"/>
    <p:sldId id="265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8fvMJskcYPs2fq51VHuoyYDMz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138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250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567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954c0131e_8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e954c0131e_8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e954c0131e_8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6943725" y="4632326"/>
            <a:ext cx="50292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9" name="Google Shape;19;p11"/>
          <p:cNvCxnSpPr/>
          <p:nvPr/>
        </p:nvCxnSpPr>
        <p:spPr>
          <a:xfrm>
            <a:off x="0" y="6585964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20;p11"/>
          <p:cNvCxnSpPr/>
          <p:nvPr/>
        </p:nvCxnSpPr>
        <p:spPr>
          <a:xfrm>
            <a:off x="3189514" y="6585964"/>
            <a:ext cx="5812971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12"/>
          <p:cNvSpPr/>
          <p:nvPr/>
        </p:nvSpPr>
        <p:spPr>
          <a:xfrm>
            <a:off x="285945" y="208439"/>
            <a:ext cx="72166" cy="341568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FFF2C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Google Shape;24;p12"/>
          <p:cNvCxnSpPr/>
          <p:nvPr/>
        </p:nvCxnSpPr>
        <p:spPr>
          <a:xfrm>
            <a:off x="0" y="6585964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" name="Google Shape;25;p12"/>
          <p:cNvCxnSpPr/>
          <p:nvPr/>
        </p:nvCxnSpPr>
        <p:spPr>
          <a:xfrm>
            <a:off x="3189514" y="6585964"/>
            <a:ext cx="5812971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12"/>
          <p:cNvSpPr txBox="1">
            <a:spLocks noGrp="1"/>
          </p:cNvSpPr>
          <p:nvPr>
            <p:ph type="body" idx="1"/>
          </p:nvPr>
        </p:nvSpPr>
        <p:spPr>
          <a:xfrm>
            <a:off x="358111" y="150875"/>
            <a:ext cx="306858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300"/>
              <a:buNone/>
              <a:defRPr sz="2300" b="1">
                <a:solidFill>
                  <a:srgbClr val="F2F2F2"/>
                </a:solidFill>
              </a:defRPr>
            </a:lvl1pPr>
            <a:lvl2pPr marL="914400" lvl="1" indent="-3746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2300"/>
              <a:buChar char="•"/>
              <a:defRPr sz="2300">
                <a:solidFill>
                  <a:srgbClr val="F2F2F2"/>
                </a:solidFill>
              </a:defRPr>
            </a:lvl2pPr>
            <a:lvl3pPr marL="1371600" lvl="2" indent="-3746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2300"/>
              <a:buChar char="•"/>
              <a:defRPr sz="2300">
                <a:solidFill>
                  <a:srgbClr val="F2F2F2"/>
                </a:solidFill>
              </a:defRPr>
            </a:lvl3pPr>
            <a:lvl4pPr marL="1828800" lvl="3" indent="-3746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2300"/>
              <a:buChar char="•"/>
              <a:defRPr sz="2300">
                <a:solidFill>
                  <a:srgbClr val="F2F2F2"/>
                </a:solidFill>
              </a:defRPr>
            </a:lvl4pPr>
            <a:lvl5pPr marL="2286000" lvl="4" indent="-3746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2300"/>
              <a:buChar char="•"/>
              <a:defRPr sz="2300">
                <a:solidFill>
                  <a:srgbClr val="F2F2F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9448799" y="658596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/7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8"/>
          <p:cNvSpPr/>
          <p:nvPr/>
        </p:nvSpPr>
        <p:spPr>
          <a:xfrm>
            <a:off x="285945" y="208439"/>
            <a:ext cx="72166" cy="566466"/>
          </a:xfrm>
          <a:prstGeom prst="rect">
            <a:avLst/>
          </a:prstGeom>
          <a:gradFill>
            <a:gsLst>
              <a:gs pos="0">
                <a:srgbClr val="FF7E5F"/>
              </a:gs>
              <a:gs pos="100000">
                <a:srgbClr val="FEB47B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" name="Google Shape;66;p18"/>
          <p:cNvCxnSpPr/>
          <p:nvPr/>
        </p:nvCxnSpPr>
        <p:spPr>
          <a:xfrm>
            <a:off x="0" y="6444648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FEB47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1524000" y="1221987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</a:pP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무신일</a:t>
            </a:r>
            <a:r>
              <a:rPr lang="en-US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_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해</a:t>
            </a:r>
            <a:br>
              <a:rPr lang="en-US" sz="3200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딥러닝을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통한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스타일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리뷰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적립금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대상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검증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시스템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6096000" y="4619348"/>
            <a:ext cx="5876925" cy="134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멋쟁이사자처럼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인공지능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통합과정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8회차</a:t>
            </a:r>
            <a:endParaRPr sz="1800" b="1" dirty="0">
              <a:solidFill>
                <a:srgbClr val="7F7F7F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altLang="en-US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멋쟁이 성곤처럼</a:t>
            </a: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alt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류범상</a:t>
            </a:r>
            <a:r>
              <a:rPr lang="ko-KR" alt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이혜민 </a:t>
            </a:r>
            <a:r>
              <a:rPr lang="ko-KR" alt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조성곤</a:t>
            </a:r>
            <a:r>
              <a:rPr lang="ko-KR" alt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최용수 한창환</a:t>
            </a:r>
            <a:endParaRPr lang="ko-KR" altLang="en-US"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1524000" y="1221987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</a:pP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무신일</a:t>
            </a:r>
            <a:r>
              <a:rPr lang="en-US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_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해</a:t>
            </a:r>
            <a:br>
              <a:rPr lang="en-US" sz="3200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딥러닝을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통한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스타일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리뷰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적립금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대상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검증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시스템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6096000" y="4619348"/>
            <a:ext cx="5876925" cy="134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멋쟁이사자처럼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인공지능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통합과정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8회차</a:t>
            </a:r>
            <a:endParaRPr sz="1800" b="1" dirty="0">
              <a:solidFill>
                <a:srgbClr val="7F7F7F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altLang="en-US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팀 </a:t>
            </a:r>
            <a:r>
              <a:rPr lang="ko-KR" altLang="en-US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ㄹㅇㅋㅋ</a:t>
            </a:r>
            <a:endParaRPr lang="en-US" b="1" dirty="0">
              <a:solidFill>
                <a:srgbClr val="FFC0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류범상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이혜민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조성곤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최용수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한창환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346A7A-5FF6-4E6C-A429-7E844D3605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83F74-5A5C-420A-92F6-809BCD4B965A}"/>
              </a:ext>
            </a:extLst>
          </p:cNvPr>
          <p:cNvSpPr txBox="1"/>
          <p:nvPr/>
        </p:nvSpPr>
        <p:spPr>
          <a:xfrm>
            <a:off x="3157537" y="1851645"/>
            <a:ext cx="58769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FFC000"/>
                </a:solidFill>
              </a:rPr>
              <a:t>WEB</a:t>
            </a:r>
            <a:endParaRPr lang="ko-KR" altLang="en-US" sz="13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2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body" idx="1"/>
          </p:nvPr>
        </p:nvSpPr>
        <p:spPr>
          <a:xfrm>
            <a:off x="358111" y="150875"/>
            <a:ext cx="5294544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300"/>
              <a:buNone/>
            </a:pPr>
            <a:r>
              <a:rPr lang="en-US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연구 한계점 및 추후 연구 과제</a:t>
            </a:r>
            <a:endParaRPr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358100" y="1165750"/>
            <a:ext cx="114888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한계점</a:t>
            </a:r>
            <a:endParaRPr sz="20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anum Gothic"/>
              <a:buChar char="-"/>
            </a:pPr>
            <a:r>
              <a:rPr lang="en-US" sz="22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Data imbalance</a:t>
            </a:r>
            <a:endParaRPr sz="22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anum Gothic"/>
              <a:buChar char="-"/>
            </a:pPr>
            <a:r>
              <a:rPr lang="en-US" sz="22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Data Labeling</a:t>
            </a:r>
            <a:endParaRPr sz="22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anum Gothic"/>
              <a:buChar char="-"/>
            </a:pPr>
            <a:r>
              <a:rPr lang="en-US" sz="22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Model Tuning(w/ kerastuner)불가 Colab Computing 제한</a:t>
            </a:r>
            <a:endParaRPr sz="22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anum Gothic"/>
              <a:buChar char="-"/>
            </a:pPr>
            <a:r>
              <a:rPr lang="en-US" sz="22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서버 비용 관련 배포 미진행</a:t>
            </a:r>
            <a:endParaRPr sz="22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추후 연구 과제</a:t>
            </a:r>
            <a:endParaRPr sz="180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8F8F0"/>
              </a:buClr>
              <a:buSzPts val="2000"/>
              <a:buFont typeface="Nanum Gothic"/>
              <a:buChar char="-"/>
            </a:pPr>
            <a:r>
              <a:rPr lang="en-US" sz="20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리뷰상품을 스타일 리뷰 image에서 Detect하는 기능 추가</a:t>
            </a:r>
            <a:endParaRPr sz="20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anum Gothic"/>
              <a:buChar char="-"/>
            </a:pPr>
            <a:r>
              <a:rPr lang="en-US" sz="20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Semantic Segmentation을 통해 배경을 지운상태에서 학습 및 예측</a:t>
            </a:r>
            <a:endParaRPr sz="20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8F8F0"/>
              </a:buClr>
              <a:buSzPts val="2000"/>
              <a:buFont typeface="Nanum Gothic"/>
              <a:buChar char="-"/>
            </a:pPr>
            <a:r>
              <a:rPr lang="en-US" sz="20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GPU, NPU 기반 고성능 Computing을 통한 고도화된 모델링 진행</a:t>
            </a:r>
            <a:endParaRPr sz="20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anum Gothic"/>
              <a:buChar char="-"/>
            </a:pPr>
            <a:r>
              <a:rPr lang="en-US" sz="20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AWS EC2(w/ tensorflow) 기반 배포 </a:t>
            </a:r>
            <a:endParaRPr sz="20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1524000" y="1221987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</a:pP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무신일</a:t>
            </a:r>
            <a:r>
              <a:rPr lang="en-US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_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해</a:t>
            </a:r>
            <a:br>
              <a:rPr lang="en-US" sz="3200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딥러닝을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통한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스타일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리뷰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적립금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대상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검증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시스템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6096000" y="4619348"/>
            <a:ext cx="5876925" cy="134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멋쟁이사자처럼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인공지능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통합과정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8회차</a:t>
            </a:r>
            <a:endParaRPr sz="1800" b="1" dirty="0">
              <a:solidFill>
                <a:srgbClr val="7F7F7F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altLang="en-US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팀 </a:t>
            </a:r>
            <a:r>
              <a:rPr lang="ko-KR" altLang="en-US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ㄹㅇㅋㅋ</a:t>
            </a:r>
            <a:endParaRPr lang="en-US" b="1" dirty="0">
              <a:solidFill>
                <a:srgbClr val="FFC0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류범상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이혜민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조성곤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최용수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한창환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346A7A-5FF6-4E6C-A429-7E844D3605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83F74-5A5C-420A-92F6-809BCD4B965A}"/>
              </a:ext>
            </a:extLst>
          </p:cNvPr>
          <p:cNvSpPr txBox="1"/>
          <p:nvPr/>
        </p:nvSpPr>
        <p:spPr>
          <a:xfrm>
            <a:off x="3157537" y="1851645"/>
            <a:ext cx="58769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>
                <a:solidFill>
                  <a:srgbClr val="FFC000"/>
                </a:solidFill>
              </a:rPr>
              <a:t>Q&amp;A</a:t>
            </a:r>
            <a:endParaRPr lang="ko-KR" altLang="en-US" sz="199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7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body" idx="1"/>
          </p:nvPr>
        </p:nvSpPr>
        <p:spPr>
          <a:xfrm>
            <a:off x="358111" y="150875"/>
            <a:ext cx="11187344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300"/>
              <a:buNone/>
            </a:pPr>
            <a:r>
              <a:rPr lang="en-US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(appendix) </a:t>
            </a:r>
            <a:r>
              <a:rPr lang="en-US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ImageDataGenerator와</a:t>
            </a:r>
            <a:r>
              <a:rPr lang="en-US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판정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99" name="Google Shape;199;p9"/>
          <p:cNvSpPr txBox="1"/>
          <p:nvPr/>
        </p:nvSpPr>
        <p:spPr>
          <a:xfrm>
            <a:off x="605815" y="3092540"/>
            <a:ext cx="56565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def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92D05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predict_fn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path,model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):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img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>
                <a:solidFill>
                  <a:srgbClr val="92D05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cv2.imread(path)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img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>
                <a:solidFill>
                  <a:srgbClr val="92D05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img</a:t>
            </a:r>
            <a:r>
              <a:rPr lang="en-US" sz="1800" dirty="0">
                <a:solidFill>
                  <a:srgbClr val="92D05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*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</a:t>
            </a:r>
            <a:r>
              <a:rPr lang="en-US" sz="1800" dirty="0">
                <a:solidFill>
                  <a:srgbClr val="00B0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1.</a:t>
            </a:r>
            <a:r>
              <a:rPr lang="en-US" sz="1800" dirty="0">
                <a:solidFill>
                  <a:srgbClr val="92D05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/</a:t>
            </a:r>
            <a:r>
              <a:rPr lang="en-US" sz="1800" dirty="0">
                <a:solidFill>
                  <a:srgbClr val="00B0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255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img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>
                <a:solidFill>
                  <a:srgbClr val="92D05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cv2.resize(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img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,(</a:t>
            </a:r>
            <a:r>
              <a:rPr lang="en-US" sz="1800" dirty="0">
                <a:solidFill>
                  <a:srgbClr val="00B0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300,300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))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img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>
                <a:solidFill>
                  <a:srgbClr val="92D05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img.astype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</a:t>
            </a:r>
            <a:r>
              <a:rPr lang="en-US" sz="1800" dirty="0">
                <a:solidFill>
                  <a:srgbClr val="FEE599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'float32'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img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>
                <a:solidFill>
                  <a:srgbClr val="92D05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cv2.cvtColor(img,cv2.COLOR_RGB2BGR)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img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>
                <a:solidFill>
                  <a:srgbClr val="92D05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img.reshape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</a:t>
            </a:r>
            <a:r>
              <a:rPr lang="en-US" sz="1800" dirty="0">
                <a:solidFill>
                  <a:srgbClr val="00B0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1,300,300,3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 </a:t>
            </a:r>
            <a:r>
              <a:rPr lang="en-US" sz="1800" dirty="0">
                <a:solidFill>
                  <a:srgbClr val="FF0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return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>
                <a:solidFill>
                  <a:srgbClr val="92D05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round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model.predict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img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)[</a:t>
            </a:r>
            <a:r>
              <a:rPr lang="en-US" sz="1800" dirty="0">
                <a:solidFill>
                  <a:srgbClr val="00B0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0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][</a:t>
            </a:r>
            <a:r>
              <a:rPr lang="en-US" sz="1800" dirty="0">
                <a:solidFill>
                  <a:srgbClr val="00B0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0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]*</a:t>
            </a:r>
            <a:r>
              <a:rPr lang="en-US" sz="1800" dirty="0">
                <a:solidFill>
                  <a:srgbClr val="00B0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100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,</a:t>
            </a:r>
            <a:r>
              <a:rPr lang="en-US" sz="1800" dirty="0">
                <a:solidFill>
                  <a:srgbClr val="00B0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2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</a:t>
            </a:r>
            <a:endParaRPr sz="18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605815" y="913433"/>
            <a:ext cx="8304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Image Data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Generating을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할 때,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Folder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안에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Class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Folder를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기준으로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Labeling을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진행</a:t>
            </a:r>
            <a:endParaRPr sz="18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Service를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만들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때,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실제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Data는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1)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Labeling이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없고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, 2)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폴더의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이동까지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고려해야하는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불편함이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있음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그래서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아래의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과정이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필요함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grpSp>
        <p:nvGrpSpPr>
          <p:cNvPr id="201" name="Google Shape;201;p9"/>
          <p:cNvGrpSpPr/>
          <p:nvPr/>
        </p:nvGrpSpPr>
        <p:grpSpPr>
          <a:xfrm>
            <a:off x="4839855" y="3674577"/>
            <a:ext cx="6936509" cy="1575385"/>
            <a:chOff x="4839855" y="3674577"/>
            <a:chExt cx="6936509" cy="1575385"/>
          </a:xfrm>
        </p:grpSpPr>
        <p:cxnSp>
          <p:nvCxnSpPr>
            <p:cNvPr id="202" name="Google Shape;202;p9"/>
            <p:cNvCxnSpPr/>
            <p:nvPr/>
          </p:nvCxnSpPr>
          <p:spPr>
            <a:xfrm>
              <a:off x="4839855" y="3805382"/>
              <a:ext cx="1496291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4839855" y="4073236"/>
              <a:ext cx="1496291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5698836" y="4359563"/>
              <a:ext cx="63731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5698836" y="4664363"/>
              <a:ext cx="63731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" name="Google Shape;206;p9"/>
            <p:cNvCxnSpPr/>
            <p:nvPr/>
          </p:nvCxnSpPr>
          <p:spPr>
            <a:xfrm>
              <a:off x="5698836" y="4978399"/>
              <a:ext cx="63731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207" name="Google Shape;207;p9"/>
            <p:cNvSpPr txBox="1"/>
            <p:nvPr/>
          </p:nvSpPr>
          <p:spPr>
            <a:xfrm>
              <a:off x="6419272" y="3674577"/>
              <a:ext cx="4923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openCV는 255 pixel로 Image Data를 읽음. 이를 0~1 값으로 변경</a:t>
              </a:r>
              <a:endParaRPr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</p:txBody>
        </p:sp>
        <p:sp>
          <p:nvSpPr>
            <p:cNvPr id="208" name="Google Shape;208;p9"/>
            <p:cNvSpPr txBox="1"/>
            <p:nvPr/>
          </p:nvSpPr>
          <p:spPr>
            <a:xfrm>
              <a:off x="6419272" y="3942431"/>
              <a:ext cx="4923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300,300은 Data Generating당시 Target 사이즈와 동일하게 맞춰주기</a:t>
              </a:r>
              <a:endParaRPr sz="1050" b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6419272" y="4228758"/>
              <a:ext cx="5357092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cv2를 resiz를 하게되면 float64인데, cvtColor든 CNN이든 32bit로 수정 해줘야 함</a:t>
              </a:r>
              <a:endParaRPr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</p:txBody>
        </p:sp>
        <p:sp>
          <p:nvSpPr>
            <p:cNvPr id="210" name="Google Shape;210;p9"/>
            <p:cNvSpPr txBox="1"/>
            <p:nvPr/>
          </p:nvSpPr>
          <p:spPr>
            <a:xfrm>
              <a:off x="6419272" y="4537405"/>
              <a:ext cx="5357092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Open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CV는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BGR로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Data를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받음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.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하지만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,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cvt를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진행하려면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오히려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반대로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해줘야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함</a:t>
              </a:r>
              <a:endParaRPr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</p:txBody>
        </p:sp>
        <p:sp>
          <p:nvSpPr>
            <p:cNvPr id="211" name="Google Shape;211;p9"/>
            <p:cNvSpPr txBox="1"/>
            <p:nvPr/>
          </p:nvSpPr>
          <p:spPr>
            <a:xfrm>
              <a:off x="6419272" y="4834464"/>
              <a:ext cx="5357092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ImageDataGenerator는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Data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type을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np.array로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바꾸는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과정이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어려움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.</a:t>
              </a:r>
              <a:endParaRPr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따라서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,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앞에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1,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뒤에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3(Channel,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Gray면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1이겠죠.)을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추가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시킨채로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050" b="1" dirty="0" err="1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reshape필요함</a:t>
              </a:r>
              <a:r>
                <a:rPr lang="en-US" sz="1050" b="1" dirty="0">
                  <a:solidFill>
                    <a:srgbClr val="FFC0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.</a:t>
              </a:r>
              <a:endParaRPr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</p:txBody>
        </p:sp>
      </p:grpSp>
      <p:pic>
        <p:nvPicPr>
          <p:cNvPr id="212" name="Google Shape;21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555FA4-F665-4E4D-9F66-8EA59350740C}"/>
              </a:ext>
            </a:extLst>
          </p:cNvPr>
          <p:cNvSpPr/>
          <p:nvPr/>
        </p:nvSpPr>
        <p:spPr>
          <a:xfrm>
            <a:off x="834501" y="4791321"/>
            <a:ext cx="3346882" cy="295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358111" y="150875"/>
            <a:ext cx="306858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300"/>
              <a:buNone/>
            </a:pPr>
            <a:r>
              <a:rPr lang="en-US" dirty="0" err="1">
                <a:latin typeface="Nanum Gothic" panose="020B0600000101010101" charset="-127"/>
                <a:ea typeface="Nanum Gothic" panose="020B0600000101010101" charset="-127"/>
                <a:cs typeface="NanumGothic ExtraBold"/>
                <a:sym typeface="NanumGothic ExtraBold"/>
              </a:rPr>
              <a:t>목차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Gothic ExtraBold"/>
              <a:sym typeface="NanumGothic ExtraBold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01EAC-B01E-437F-B5A7-29EE58FC7CE3}"/>
              </a:ext>
            </a:extLst>
          </p:cNvPr>
          <p:cNvSpPr txBox="1"/>
          <p:nvPr/>
        </p:nvSpPr>
        <p:spPr>
          <a:xfrm>
            <a:off x="6598674" y="4012825"/>
            <a:ext cx="2738544" cy="454292"/>
          </a:xfrm>
          <a:prstGeom prst="rect">
            <a:avLst/>
          </a:prstGeom>
          <a:noFill/>
          <a:effectLst>
            <a:outerShdw blurRad="63500" sx="78000" sy="78000" algn="ctr" rotWithShape="0">
              <a:prstClr val="black">
                <a:alpha val="42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 algn="ctr" latinLnBrk="0">
              <a:lnSpc>
                <a:spcPct val="150000"/>
              </a:lnSpc>
              <a:defRPr b="1" kern="0">
                <a:solidFill>
                  <a:srgbClr val="2731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19000"/>
                    </a:srgbClr>
                  </a:outerShdw>
                </a:effectLst>
                <a:latin typeface="Nanum Gothic" panose="020B0600000101010101" charset="-127"/>
                <a:ea typeface="Nanum Gothic" panose="020B0600000101010101" charset="-127"/>
              </a:rPr>
              <a:t>결과 해석</a:t>
            </a:r>
            <a:endParaRPr lang="en-US" altLang="ko-KR" sz="1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19000"/>
                  </a:srgbClr>
                </a:outerShdw>
              </a:effectLst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CF439-1E03-4BCA-86E2-2FBB902C1EAB}"/>
              </a:ext>
            </a:extLst>
          </p:cNvPr>
          <p:cNvSpPr txBox="1"/>
          <p:nvPr/>
        </p:nvSpPr>
        <p:spPr>
          <a:xfrm>
            <a:off x="285945" y="1895931"/>
            <a:ext cx="2738544" cy="454292"/>
          </a:xfrm>
          <a:prstGeom prst="rect">
            <a:avLst/>
          </a:prstGeom>
          <a:noFill/>
          <a:effectLst>
            <a:outerShdw blurRad="63500" sx="78000" sy="78000" algn="ctr" rotWithShape="0">
              <a:prstClr val="black">
                <a:alpha val="42000"/>
              </a:prstClr>
            </a:outerShdw>
          </a:effectLst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800" b="1" kern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19000"/>
                    </a:srgbClr>
                  </a:outerShdw>
                </a:effectLst>
                <a:latin typeface="Nanum Gothic" panose="020B0600000101010101" charset="-127"/>
                <a:ea typeface="Nanum Gothic" panose="020B0600000101010101" charset="-127"/>
              </a:rPr>
              <a:t>분석주제 소개</a:t>
            </a:r>
            <a:endParaRPr lang="en-US" altLang="ko-KR" b="1" kern="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19000"/>
                  </a:srgbClr>
                </a:outerShdw>
              </a:effectLst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7" name="그래픽 6" descr="갈매기형 화살표 윤곽선">
            <a:extLst>
              <a:ext uri="{FF2B5EF4-FFF2-40B4-BE49-F238E27FC236}">
                <a16:creationId xmlns:a16="http://schemas.microsoft.com/office/drawing/2014/main" id="{8EF6ACE2-EE81-431A-8656-B46867F5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335359" y="2466062"/>
            <a:ext cx="531515" cy="29157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E33BB7-C5E0-44BD-905A-F857E9788B18}"/>
              </a:ext>
            </a:extLst>
          </p:cNvPr>
          <p:cNvSpPr/>
          <p:nvPr/>
        </p:nvSpPr>
        <p:spPr>
          <a:xfrm>
            <a:off x="775855" y="3043836"/>
            <a:ext cx="10530688" cy="336221"/>
          </a:xfrm>
          <a:prstGeom prst="rightArrow">
            <a:avLst>
              <a:gd name="adj1" fmla="val 50000"/>
              <a:gd name="adj2" fmla="val 92445"/>
            </a:avLst>
          </a:prstGeom>
          <a:gradFill flip="none" rotWithShape="1">
            <a:gsLst>
              <a:gs pos="5310">
                <a:schemeClr val="bg1">
                  <a:lumMod val="50000"/>
                </a:schemeClr>
              </a:gs>
              <a:gs pos="59000">
                <a:schemeClr val="bg1">
                  <a:lumMod val="85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  <a:gs pos="20000">
                <a:schemeClr val="bg1">
                  <a:lumMod val="6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 descr="조리개 단색으로 채워진">
            <a:extLst>
              <a:ext uri="{FF2B5EF4-FFF2-40B4-BE49-F238E27FC236}">
                <a16:creationId xmlns:a16="http://schemas.microsoft.com/office/drawing/2014/main" id="{2B7D3EDA-5012-4E23-9738-FABC6E0A7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922375">
            <a:off x="1435993" y="3004183"/>
            <a:ext cx="397906" cy="415524"/>
          </a:xfrm>
          <a:prstGeom prst="rect">
            <a:avLst/>
          </a:prstGeom>
        </p:spPr>
      </p:pic>
      <p:pic>
        <p:nvPicPr>
          <p:cNvPr id="10" name="그래픽 9" descr="조리개 단색으로 채워진">
            <a:extLst>
              <a:ext uri="{FF2B5EF4-FFF2-40B4-BE49-F238E27FC236}">
                <a16:creationId xmlns:a16="http://schemas.microsoft.com/office/drawing/2014/main" id="{73B81C3E-D266-4E4C-923D-B35DFE377A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9144" y="3004183"/>
            <a:ext cx="397907" cy="415525"/>
          </a:xfrm>
          <a:prstGeom prst="rect">
            <a:avLst/>
          </a:prstGeom>
        </p:spPr>
      </p:pic>
      <p:pic>
        <p:nvPicPr>
          <p:cNvPr id="11" name="그래픽 10" descr="조리개 단색으로 채워진">
            <a:extLst>
              <a:ext uri="{FF2B5EF4-FFF2-40B4-BE49-F238E27FC236}">
                <a16:creationId xmlns:a16="http://schemas.microsoft.com/office/drawing/2014/main" id="{DDAC5EEC-8351-40AD-BABA-5C7C4A7487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448" y="3030436"/>
            <a:ext cx="397907" cy="415525"/>
          </a:xfrm>
          <a:prstGeom prst="rect">
            <a:avLst/>
          </a:prstGeom>
        </p:spPr>
      </p:pic>
      <p:pic>
        <p:nvPicPr>
          <p:cNvPr id="12" name="그래픽 11" descr="조리개 단색으로 채워진">
            <a:extLst>
              <a:ext uri="{FF2B5EF4-FFF2-40B4-BE49-F238E27FC236}">
                <a16:creationId xmlns:a16="http://schemas.microsoft.com/office/drawing/2014/main" id="{5135ABA1-8858-47FC-BE87-1DFF976D9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8992" y="3013475"/>
            <a:ext cx="397907" cy="415525"/>
          </a:xfrm>
          <a:prstGeom prst="rect">
            <a:avLst/>
          </a:prstGeom>
        </p:spPr>
      </p:pic>
      <p:pic>
        <p:nvPicPr>
          <p:cNvPr id="13" name="그래픽 12" descr="조리개 단색으로 채워진">
            <a:extLst>
              <a:ext uri="{FF2B5EF4-FFF2-40B4-BE49-F238E27FC236}">
                <a16:creationId xmlns:a16="http://schemas.microsoft.com/office/drawing/2014/main" id="{0D71D938-A9E4-46AF-8DCE-41EF5B5CE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06909" y="3013475"/>
            <a:ext cx="397907" cy="415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5206B8-1207-4768-A490-F967C8D39D34}"/>
              </a:ext>
            </a:extLst>
          </p:cNvPr>
          <p:cNvSpPr txBox="1"/>
          <p:nvPr/>
        </p:nvSpPr>
        <p:spPr>
          <a:xfrm>
            <a:off x="4441737" y="1891800"/>
            <a:ext cx="2738544" cy="454292"/>
          </a:xfrm>
          <a:prstGeom prst="rect">
            <a:avLst/>
          </a:prstGeom>
          <a:noFill/>
          <a:effectLst>
            <a:outerShdw blurRad="63500" sx="78000" sy="78000" algn="ctr" rotWithShape="0">
              <a:prstClr val="black">
                <a:alpha val="42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 algn="ctr" latinLnBrk="0">
              <a:lnSpc>
                <a:spcPct val="150000"/>
              </a:lnSpc>
              <a:defRPr b="1" kern="0">
                <a:solidFill>
                  <a:srgbClr val="2731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19000"/>
                    </a:srgbClr>
                  </a:outerShdw>
                </a:effectLst>
                <a:latin typeface="Nanum Gothic" panose="020B0600000101010101" charset="-127"/>
                <a:ea typeface="Nanum Gothic" panose="020B0600000101010101" charset="-127"/>
              </a:rPr>
              <a:t>데이터 분석</a:t>
            </a:r>
            <a:endParaRPr lang="en-US" altLang="ko-KR" sz="1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19000"/>
                  </a:srgbClr>
                </a:outerShdw>
              </a:effectLst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55203-2148-487E-8DFF-06E5AC622BB2}"/>
              </a:ext>
            </a:extLst>
          </p:cNvPr>
          <p:cNvSpPr txBox="1"/>
          <p:nvPr/>
        </p:nvSpPr>
        <p:spPr>
          <a:xfrm>
            <a:off x="8736591" y="1891800"/>
            <a:ext cx="2738544" cy="454292"/>
          </a:xfrm>
          <a:prstGeom prst="rect">
            <a:avLst/>
          </a:prstGeom>
          <a:noFill/>
          <a:effectLst>
            <a:outerShdw blurRad="63500" sx="78000" sy="78000" algn="ctr" rotWithShape="0">
              <a:prstClr val="black">
                <a:alpha val="42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 algn="ctr" latinLnBrk="0">
              <a:lnSpc>
                <a:spcPct val="150000"/>
              </a:lnSpc>
              <a:defRPr b="1" kern="0">
                <a:solidFill>
                  <a:srgbClr val="2731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19000"/>
                    </a:srgbClr>
                  </a:outerShdw>
                </a:effectLst>
                <a:latin typeface="Nanum Gothic" panose="020B0600000101010101" charset="-127"/>
                <a:ea typeface="Nanum Gothic" panose="020B0600000101010101" charset="-127"/>
              </a:rPr>
              <a:t>웹 개발</a:t>
            </a:r>
            <a:endParaRPr lang="en-US" altLang="ko-KR" sz="1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19000"/>
                  </a:srgbClr>
                </a:outerShdw>
              </a:effectLst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CBD08-516A-466D-934B-596DE669834F}"/>
              </a:ext>
            </a:extLst>
          </p:cNvPr>
          <p:cNvSpPr txBox="1"/>
          <p:nvPr/>
        </p:nvSpPr>
        <p:spPr>
          <a:xfrm>
            <a:off x="2284801" y="4012825"/>
            <a:ext cx="2738544" cy="454292"/>
          </a:xfrm>
          <a:prstGeom prst="rect">
            <a:avLst/>
          </a:prstGeom>
          <a:noFill/>
          <a:effectLst>
            <a:outerShdw blurRad="63500" sx="78000" sy="78000" algn="ctr" rotWithShape="0">
              <a:prstClr val="black">
                <a:alpha val="42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 algn="ctr" latinLnBrk="0">
              <a:lnSpc>
                <a:spcPct val="150000"/>
              </a:lnSpc>
              <a:defRPr b="1" kern="0">
                <a:solidFill>
                  <a:srgbClr val="2731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19000"/>
                    </a:srgbClr>
                  </a:outerShdw>
                </a:effectLst>
                <a:latin typeface="Nanum Gothic" panose="020B0600000101010101" charset="-127"/>
                <a:ea typeface="Nanum Gothic" panose="020B0600000101010101" charset="-127"/>
              </a:rPr>
              <a:t>데이터 수집</a:t>
            </a:r>
            <a:endParaRPr lang="en-US" altLang="ko-KR" sz="1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19000"/>
                  </a:srgbClr>
                </a:outerShdw>
              </a:effectLst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17" name="그래픽 16" descr="갈매기형 화살표 윤곽선">
            <a:extLst>
              <a:ext uri="{FF2B5EF4-FFF2-40B4-BE49-F238E27FC236}">
                <a16:creationId xmlns:a16="http://schemas.microsoft.com/office/drawing/2014/main" id="{D5F6FD92-3138-4C0F-AB98-2FFDEC9BC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5545252" y="2466062"/>
            <a:ext cx="531515" cy="291577"/>
          </a:xfrm>
          <a:prstGeom prst="rect">
            <a:avLst/>
          </a:prstGeom>
        </p:spPr>
      </p:pic>
      <p:pic>
        <p:nvPicPr>
          <p:cNvPr id="18" name="그래픽 17" descr="갈매기형 화살표 윤곽선">
            <a:extLst>
              <a:ext uri="{FF2B5EF4-FFF2-40B4-BE49-F238E27FC236}">
                <a16:creationId xmlns:a16="http://schemas.microsoft.com/office/drawing/2014/main" id="{FF688DEA-4C4A-4D6B-B941-4D17BBE1C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9840106" y="2466062"/>
            <a:ext cx="531515" cy="291577"/>
          </a:xfrm>
          <a:prstGeom prst="rect">
            <a:avLst/>
          </a:prstGeom>
        </p:spPr>
      </p:pic>
      <p:pic>
        <p:nvPicPr>
          <p:cNvPr id="19" name="그래픽 18" descr="갈매기형 화살표 윤곽선">
            <a:extLst>
              <a:ext uri="{FF2B5EF4-FFF2-40B4-BE49-F238E27FC236}">
                <a16:creationId xmlns:a16="http://schemas.microsoft.com/office/drawing/2014/main" id="{8827D7EF-DAA6-4730-A578-3C2902E28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3389530" y="3682907"/>
            <a:ext cx="531515" cy="291577"/>
          </a:xfrm>
          <a:prstGeom prst="rect">
            <a:avLst/>
          </a:prstGeom>
        </p:spPr>
      </p:pic>
      <p:pic>
        <p:nvPicPr>
          <p:cNvPr id="20" name="그래픽 19" descr="갈매기형 화살표 윤곽선">
            <a:extLst>
              <a:ext uri="{FF2B5EF4-FFF2-40B4-BE49-F238E27FC236}">
                <a16:creationId xmlns:a16="http://schemas.microsoft.com/office/drawing/2014/main" id="{DC69CDC1-0A44-4DDF-B364-3747578E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7715925" y="3682907"/>
            <a:ext cx="531515" cy="2915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body" idx="1"/>
          </p:nvPr>
        </p:nvSpPr>
        <p:spPr>
          <a:xfrm>
            <a:off x="358111" y="150875"/>
            <a:ext cx="306858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300"/>
              <a:buNone/>
            </a:pPr>
            <a:r>
              <a:rPr lang="en-US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팀원소개</a:t>
            </a:r>
            <a:endParaRPr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112" name="Google Shape;112;p3" descr="벽, 실내, 사람, 가장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t="27017" b="7429"/>
          <a:stretch/>
        </p:blipFill>
        <p:spPr>
          <a:xfrm>
            <a:off x="538852" y="4564101"/>
            <a:ext cx="1270542" cy="173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 descr="텍스트, 실내, 사람, 소년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1949" y="1241742"/>
            <a:ext cx="1042907" cy="138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 descr="사람, 벽, 실내, 남성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 b="14181"/>
          <a:stretch/>
        </p:blipFill>
        <p:spPr>
          <a:xfrm>
            <a:off x="538852" y="2623015"/>
            <a:ext cx="1332816" cy="142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 descr="창문, 실내, 사람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53658" y="3797466"/>
            <a:ext cx="1699490" cy="12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 descr="건물, 실외, 남자, 벽돌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 l="16844" r="17717" b="33808"/>
          <a:stretch/>
        </p:blipFill>
        <p:spPr>
          <a:xfrm>
            <a:off x="588239" y="800926"/>
            <a:ext cx="1256066" cy="127054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1892401" y="800926"/>
            <a:ext cx="4000500" cy="13236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류범상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(30) /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쉬지마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쉬면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,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평생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쉬어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  <a:endParaRPr sz="1600" b="1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FF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print(“</a:t>
            </a:r>
            <a:r>
              <a:rPr lang="en-US" sz="1600" dirty="0" err="1">
                <a:solidFill>
                  <a:srgbClr val="888888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안녕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🔥</a:t>
            </a:r>
            <a:r>
              <a:rPr lang="en-US" sz="1600" dirty="0">
                <a:solidFill>
                  <a:srgbClr val="888888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888888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나는</a:t>
            </a:r>
            <a:r>
              <a:rPr lang="en-US" sz="1600" dirty="0">
                <a:solidFill>
                  <a:srgbClr val="888888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888888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류범상이라고해</a:t>
            </a:r>
            <a:r>
              <a:rPr lang="en-US" sz="1600" dirty="0">
                <a:solidFill>
                  <a:srgbClr val="00FF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”)</a:t>
            </a:r>
            <a:endParaRPr sz="1600" dirty="0">
              <a:solidFill>
                <a:srgbClr val="00FF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취업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💶을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위해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, </a:t>
            </a:r>
            <a:endParaRPr sz="16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FF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input(“</a:t>
            </a:r>
            <a:r>
              <a:rPr lang="en-US" sz="1600" dirty="0" err="1">
                <a:solidFill>
                  <a:srgbClr val="888888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공모전</a:t>
            </a:r>
            <a:r>
              <a:rPr lang="en-US" sz="1600" dirty="0">
                <a:solidFill>
                  <a:srgbClr val="888888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/</a:t>
            </a:r>
            <a:r>
              <a:rPr lang="en-US" sz="1600" dirty="0" err="1">
                <a:solidFill>
                  <a:srgbClr val="888888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스터디</a:t>
            </a:r>
            <a:r>
              <a:rPr lang="en-US" sz="1600" dirty="0">
                <a:solidFill>
                  <a:srgbClr val="888888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✍ </a:t>
            </a:r>
            <a:r>
              <a:rPr lang="en-US" sz="1600" dirty="0" err="1">
                <a:solidFill>
                  <a:srgbClr val="888888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하실분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모집</a:t>
            </a:r>
            <a:r>
              <a:rPr lang="en-US" sz="1600" b="1" dirty="0">
                <a:solidFill>
                  <a:srgbClr val="FF0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🀄</a:t>
            </a:r>
            <a:r>
              <a:rPr lang="en-US" sz="1600" dirty="0">
                <a:solidFill>
                  <a:srgbClr val="00FF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”)</a:t>
            </a:r>
            <a:endParaRPr sz="1600" b="1" dirty="0">
              <a:solidFill>
                <a:srgbClr val="F2F2F2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제일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먼저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팀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이탈희망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</a:t>
            </a:r>
            <a:endParaRPr sz="16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885702" y="4564110"/>
            <a:ext cx="4000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한창환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(26) </a:t>
            </a:r>
            <a:endParaRPr sz="1600" b="1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바라보며</a:t>
            </a:r>
            <a:r>
              <a:rPr lang="en-US" sz="1600" dirty="0">
                <a:solidFill>
                  <a:srgbClr val="FFFF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.</a:t>
            </a:r>
            <a:endParaRPr sz="1600" dirty="0">
              <a:solidFill>
                <a:srgbClr val="FFFF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5962495" y="1209678"/>
            <a:ext cx="40005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조성곤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(31) /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쉬고싶다</a:t>
            </a:r>
            <a:endParaRPr sz="1600" b="1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Nanum Gothic" panose="020B0600000101010101" charset="-127"/>
                <a:ea typeface="Nanum Gothic" panose="020B0600000101010101" charset="-127"/>
              </a:rPr>
              <a:t>for</a:t>
            </a:r>
            <a:r>
              <a:rPr lang="en-US" altLang="ko-KR" sz="1600" dirty="0">
                <a:solidFill>
                  <a:srgbClr val="FFFFFF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-KR" altLang="en-US" sz="1600" dirty="0">
                <a:solidFill>
                  <a:srgbClr val="FFFFFF"/>
                </a:solidFill>
                <a:latin typeface="Nanum Gothic" panose="020B0600000101010101" charset="-127"/>
                <a:ea typeface="Nanum Gothic" panose="020B0600000101010101" charset="-127"/>
              </a:rPr>
              <a:t>사람 </a:t>
            </a:r>
            <a:r>
              <a:rPr lang="en-US" altLang="ko-KR" sz="1600" dirty="0">
                <a:solidFill>
                  <a:srgbClr val="FF0000"/>
                </a:solidFill>
                <a:latin typeface="Nanum Gothic" panose="020B0600000101010101" charset="-127"/>
                <a:ea typeface="Nanum Gothic" panose="020B0600000101010101" charset="-127"/>
              </a:rPr>
              <a:t>in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Nanum Gothic" panose="020B0600000101010101" charset="-127"/>
                <a:ea typeface="Nanum Gothic" panose="020B0600000101010101" charset="-127"/>
              </a:rPr>
              <a:t> 👈</a:t>
            </a:r>
            <a:r>
              <a:rPr lang="en-US" altLang="ko-KR" sz="1600" dirty="0">
                <a:solidFill>
                  <a:srgbClr val="FFFFFF"/>
                </a:solidFill>
                <a:latin typeface="Nanum Gothic" panose="020B0600000101010101" charset="-127"/>
                <a:ea typeface="Nanum Gothic" panose="020B0600000101010101" charset="-127"/>
              </a:rPr>
              <a:t> :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Nanum Gothic" panose="020B0600000101010101" charset="-127"/>
                <a:ea typeface="Nanum Gothic" panose="020B0600000101010101" charset="-127"/>
              </a:rPr>
              <a:t>   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Nanum Gothic" panose="020B0600000101010101" charset="-127"/>
                <a:ea typeface="Nanum Gothic" panose="020B0600000101010101" charset="-127"/>
              </a:rPr>
              <a:t>while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day==day:</a:t>
            </a:r>
          </a:p>
          <a:p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       </a:t>
            </a:r>
            <a:r>
              <a:rPr lang="en-US" altLang="ko-KR" sz="1600" dirty="0">
                <a:solidFill>
                  <a:srgbClr val="0070C0"/>
                </a:solidFill>
                <a:latin typeface="Nanum Gothic" panose="020B0600000101010101" charset="-127"/>
                <a:ea typeface="Nanum Gothic" panose="020B0600000101010101" charset="-127"/>
              </a:rPr>
              <a:t>if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-KR" alt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시간 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== </a:t>
            </a:r>
            <a:r>
              <a:rPr lang="ko-KR" alt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낮 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: </a:t>
            </a:r>
            <a:r>
              <a:rPr lang="ko-KR" alt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일</a:t>
            </a:r>
            <a:endParaRPr lang="en-US" altLang="ko-KR" sz="16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       </a:t>
            </a:r>
            <a:r>
              <a:rPr lang="en-US" altLang="ko-KR" sz="1600" dirty="0" err="1">
                <a:solidFill>
                  <a:srgbClr val="0070C0"/>
                </a:solidFill>
                <a:latin typeface="Nanum Gothic" panose="020B0600000101010101" charset="-127"/>
                <a:ea typeface="Nanum Gothic" panose="020B0600000101010101" charset="-127"/>
              </a:rPr>
              <a:t>elif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ko-KR" alt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시간 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== </a:t>
            </a:r>
            <a:r>
              <a:rPr lang="ko-KR" alt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밤 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: </a:t>
            </a:r>
            <a:r>
              <a:rPr lang="ko-KR" alt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일</a:t>
            </a:r>
            <a:endParaRPr lang="en-US" altLang="ko-KR" sz="16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       </a:t>
            </a:r>
            <a:r>
              <a:rPr lang="en-US" altLang="ko-KR" sz="1600" dirty="0">
                <a:solidFill>
                  <a:srgbClr val="0070C0"/>
                </a:solidFill>
                <a:latin typeface="Nanum Gothic" panose="020B0600000101010101" charset="-127"/>
                <a:ea typeface="Nanum Gothic" panose="020B0600000101010101" charset="-127"/>
              </a:rPr>
              <a:t>else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 : </a:t>
            </a:r>
            <a:r>
              <a:rPr lang="ko-KR" alt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</a:rPr>
              <a:t>잠</a:t>
            </a:r>
            <a:endParaRPr lang="en-US" altLang="ko-KR" sz="1800" b="0" i="0" u="none" strike="noStrike" dirty="0">
              <a:solidFill>
                <a:srgbClr val="FFFFFF"/>
              </a:solidFill>
              <a:effectLst/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5962507" y="3656150"/>
            <a:ext cx="39912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이혜민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(24) /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간지나게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숨쉬기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💎💰</a:t>
            </a:r>
            <a:endParaRPr sz="1600" b="1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&lt;!DOCTYPE html&gt;</a:t>
            </a:r>
            <a:endParaRPr sz="1600" dirty="0">
              <a:solidFill>
                <a:srgbClr val="FF00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B0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&lt;head&gt;</a:t>
            </a:r>
            <a:endParaRPr sz="1600" dirty="0">
              <a:solidFill>
                <a:srgbClr val="00B0F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00F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&lt;h2&gt;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되면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한다</a:t>
            </a:r>
            <a:r>
              <a:rPr lang="en-US" sz="1600" dirty="0">
                <a:solidFill>
                  <a:srgbClr val="FF00F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&lt;/h2&gt;</a:t>
            </a:r>
            <a:endParaRPr sz="1600" dirty="0">
              <a:solidFill>
                <a:srgbClr val="FF00FF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B0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&lt;/head&gt;</a:t>
            </a:r>
            <a:endParaRPr sz="1600" dirty="0">
              <a:solidFill>
                <a:srgbClr val="00B0F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4CCCC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&lt;body&gt;</a:t>
            </a:r>
            <a:endParaRPr sz="1600" dirty="0">
              <a:solidFill>
                <a:srgbClr val="F4CCCC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&lt;h1&gt;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안되면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&lt;b&gt;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되는거</a:t>
            </a:r>
            <a:r>
              <a:rPr lang="en-US" sz="1600" dirty="0">
                <a:solidFill>
                  <a:srgbClr val="0000F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&lt;/b&gt;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해라</a:t>
            </a:r>
            <a:r>
              <a:rPr lang="en-US" sz="1600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&lt;/h1&gt;</a:t>
            </a:r>
            <a:endParaRPr sz="1600" dirty="0">
              <a:solidFill>
                <a:srgbClr val="FFC0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4CCCC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&lt;/body&gt;</a:t>
            </a:r>
            <a:endParaRPr sz="1600" dirty="0">
              <a:solidFill>
                <a:srgbClr val="F4CCCC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E8727E-3684-4757-BC8E-D06D48DBC0B5}"/>
              </a:ext>
            </a:extLst>
          </p:cNvPr>
          <p:cNvGrpSpPr/>
          <p:nvPr/>
        </p:nvGrpSpPr>
        <p:grpSpPr>
          <a:xfrm>
            <a:off x="1885702" y="2705165"/>
            <a:ext cx="4000500" cy="1358400"/>
            <a:chOff x="1885702" y="2705165"/>
            <a:chExt cx="4000500" cy="1358400"/>
          </a:xfrm>
        </p:grpSpPr>
        <p:sp>
          <p:nvSpPr>
            <p:cNvPr id="122" name="Google Shape;122;p3"/>
            <p:cNvSpPr txBox="1"/>
            <p:nvPr/>
          </p:nvSpPr>
          <p:spPr>
            <a:xfrm>
              <a:off x="1885702" y="2705165"/>
              <a:ext cx="4000500" cy="135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9900FF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def</a:t>
              </a:r>
              <a:r>
                <a:rPr lang="en-US" sz="1600" dirty="0">
                  <a:solidFill>
                    <a:schemeClr val="lt1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웹개발하기</a:t>
              </a:r>
              <a:r>
                <a:rPr lang="en-US" sz="1600" dirty="0">
                  <a:solidFill>
                    <a:schemeClr val="lt1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():</a:t>
              </a:r>
              <a:endParaRPr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  <a:p>
              <a:pPr marL="0" marR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600" dirty="0">
                  <a:solidFill>
                    <a:srgbClr val="00FF00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get </a:t>
              </a:r>
              <a:r>
                <a:rPr lang="en-US" sz="1600" dirty="0">
                  <a:solidFill>
                    <a:schemeClr val="lt1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(</a:t>
              </a:r>
              <a:r>
                <a:rPr lang="en-US" sz="1600" dirty="0" err="1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Django를</a:t>
              </a:r>
              <a:r>
                <a:rPr lang="en-US" sz="1600" dirty="0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600" dirty="0" err="1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통해</a:t>
              </a:r>
              <a:r>
                <a:rPr lang="en-US" sz="1600" dirty="0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웹 </a:t>
              </a:r>
              <a:r>
                <a:rPr lang="en-US" sz="1600" dirty="0" err="1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개발에</a:t>
              </a:r>
              <a:r>
                <a:rPr lang="en-US" sz="1600" dirty="0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600" dirty="0" err="1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대한</a:t>
              </a:r>
              <a:r>
                <a:rPr lang="en-US" sz="1600" dirty="0">
                  <a:solidFill>
                    <a:schemeClr val="lt1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endParaRPr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9900F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  <a:p>
              <a:pPr marL="0" marR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 dirty="0">
                <a:solidFill>
                  <a:srgbClr val="9900F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  <a:p>
              <a:pPr marL="0" marR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9900FF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return</a:t>
              </a:r>
              <a:r>
                <a:rPr lang="en-US" sz="1600" dirty="0">
                  <a:solidFill>
                    <a:schemeClr val="lt1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성취</a:t>
              </a:r>
              <a:endParaRPr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endParaRPr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2384227" y="3464165"/>
              <a:ext cx="3487941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 err="1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Malgun Gothic"/>
                  <a:sym typeface="Malgun Gothic"/>
                </a:rPr>
                <a:t>어려움과</a:t>
              </a:r>
              <a:r>
                <a:rPr lang="en-US" sz="1600" dirty="0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Malgun Gothic"/>
                  <a:sym typeface="Malgun Gothic"/>
                </a:rPr>
                <a:t>흥미를</a:t>
              </a:r>
              <a:r>
                <a:rPr lang="en-US" sz="1600" dirty="0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Malgun Gothic"/>
                  <a:sym typeface="Malgun Gothic"/>
                </a:rPr>
                <a:t>둘다</a:t>
              </a:r>
              <a:r>
                <a:rPr lang="en-US" sz="1600" dirty="0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Malgun Gothic"/>
                  <a:sym typeface="Malgun Gothic"/>
                </a:rPr>
                <a:t>얻었다</a:t>
              </a:r>
              <a:r>
                <a:rPr lang="en-US" sz="1600" dirty="0">
                  <a:solidFill>
                    <a:srgbClr val="888888"/>
                  </a:solidFill>
                  <a:latin typeface="Nanum Gothic" panose="020B0600000101010101" charset="-127"/>
                  <a:ea typeface="Nanum Gothic" panose="020B0600000101010101" charset="-127"/>
                  <a:cs typeface="Malgun Gothic"/>
                  <a:sym typeface="Malgun Gothic"/>
                </a:rPr>
                <a:t>.</a:t>
              </a:r>
              <a:r>
                <a:rPr lang="en-US" sz="1600" dirty="0">
                  <a:solidFill>
                    <a:schemeClr val="lt1"/>
                  </a:solidFill>
                  <a:latin typeface="Nanum Gothic" panose="020B0600000101010101" charset="-127"/>
                  <a:ea typeface="Nanum Gothic" panose="020B0600000101010101" charset="-127"/>
                  <a:cs typeface="Malgun Gothic"/>
                  <a:sym typeface="Malgun Gothic"/>
                </a:rPr>
                <a:t>)</a:t>
              </a:r>
              <a:endParaRPr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endParaRPr>
            </a:p>
          </p:txBody>
        </p:sp>
      </p:grpSp>
      <p:sp>
        <p:nvSpPr>
          <p:cNvPr id="124" name="Google Shape;124;p3"/>
          <p:cNvSpPr txBox="1"/>
          <p:nvPr/>
        </p:nvSpPr>
        <p:spPr>
          <a:xfrm>
            <a:off x="1844302" y="2623015"/>
            <a:ext cx="400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rPr>
              <a:t>최용수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rPr>
              <a:t>(29) / 🙄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rPr>
              <a:t>쉬어도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rPr>
              <a:t>될까요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rPr>
              <a:t>?</a:t>
            </a:r>
            <a:endParaRPr sz="1600" b="1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Malgun Gothic"/>
              <a:sym typeface="Malgun Gothic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3F2ACD-B29D-4324-9D86-E536CED8D040}"/>
              </a:ext>
            </a:extLst>
          </p:cNvPr>
          <p:cNvCxnSpPr/>
          <p:nvPr/>
        </p:nvCxnSpPr>
        <p:spPr>
          <a:xfrm>
            <a:off x="5844802" y="890290"/>
            <a:ext cx="0" cy="538639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body" idx="1"/>
          </p:nvPr>
        </p:nvSpPr>
        <p:spPr>
          <a:xfrm>
            <a:off x="358110" y="150875"/>
            <a:ext cx="379825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프로젝트 주제 소개</a:t>
            </a:r>
            <a:endParaRPr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902036" y="2286894"/>
            <a:ext cx="5804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anum Gothic"/>
              <a:buChar char="✔"/>
            </a:pPr>
            <a:r>
              <a:rPr lang="en-US" sz="1800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주제</a:t>
            </a: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선정</a:t>
            </a: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배경</a:t>
            </a:r>
            <a:endParaRPr sz="1800" b="1" dirty="0">
              <a:solidFill>
                <a:srgbClr val="FFC0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왜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이런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업무를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아직도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사람이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하지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?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보다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생산성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있는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업무를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집중하는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것이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기업의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경제적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가치를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추구하는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게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좋지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않을까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?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774" y="1202790"/>
            <a:ext cx="3190095" cy="237510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chemeClr val="lt1">
                <a:alpha val="40000"/>
              </a:schemeClr>
            </a:outerShdw>
          </a:effectLst>
        </p:spPr>
      </p:pic>
      <p:pic>
        <p:nvPicPr>
          <p:cNvPr id="142" name="Google Shape;142;p5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r="31759"/>
          <a:stretch/>
        </p:blipFill>
        <p:spPr>
          <a:xfrm>
            <a:off x="1800911" y="1643741"/>
            <a:ext cx="3749916" cy="4326888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529" y="961253"/>
            <a:ext cx="5038725" cy="4476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44" name="Google Shape;144;p5"/>
          <p:cNvSpPr txBox="1"/>
          <p:nvPr/>
        </p:nvSpPr>
        <p:spPr>
          <a:xfrm>
            <a:off x="5902036" y="4443531"/>
            <a:ext cx="58041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anum Gothic"/>
              <a:buChar char="✔"/>
            </a:pPr>
            <a:r>
              <a:rPr lang="en-US" sz="1800" b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그럼 어떻게?</a:t>
            </a:r>
            <a:endParaRPr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이미 Data도 굉장히 많은데,</a:t>
            </a:r>
            <a:endParaRPr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Image Data를 통한 학습을 시켜서, 판단을 할 수 있도록 하자!</a:t>
            </a:r>
            <a:endParaRPr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5902036" y="961253"/>
            <a:ext cx="580419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anum Gothic"/>
              <a:buChar char="✔"/>
            </a:pPr>
            <a:r>
              <a:rPr lang="en-US" sz="1800" b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주제</a:t>
            </a:r>
            <a:endParaRPr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CNN 딥러닝 모델을 통해 스타일 후기의 사진을 학습하여 </a:t>
            </a:r>
            <a:r>
              <a:rPr lang="en-US" sz="1600" b="1" i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포인트 지급 기준에 부합하는지 판정</a:t>
            </a:r>
            <a:r>
              <a:rPr lang="en-US" sz="1600" i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하는 서비스</a:t>
            </a:r>
            <a:endParaRPr sz="16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358110" y="150875"/>
            <a:ext cx="379825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ko-KR" altLang="en-US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개발</a:t>
            </a:r>
            <a:r>
              <a:rPr lang="en-US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환경</a:t>
            </a:r>
            <a:r>
              <a:rPr lang="en-US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및 Library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811801" y="855000"/>
            <a:ext cx="34773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200"/>
              <a:buFont typeface="Nanum Gothic"/>
              <a:buChar char="✔"/>
            </a:pPr>
            <a:r>
              <a:rPr lang="en-US" sz="22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Image Data Scraping</a:t>
            </a:r>
            <a:endParaRPr sz="2200" b="1" dirty="0">
              <a:solidFill>
                <a:srgbClr val="FFC0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# Local</a:t>
            </a:r>
            <a:endParaRPr sz="2000" dirty="0">
              <a:solidFill>
                <a:srgbClr val="7F7F7F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Python : 3.7.3</a:t>
            </a:r>
            <a:endParaRPr sz="20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beautifulsoup</a:t>
            </a: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: 4.7.1</a:t>
            </a:r>
            <a:endParaRPr sz="20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selenium : 3.11.0</a:t>
            </a:r>
            <a:endParaRPr sz="20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pandas : 0.24.2</a:t>
            </a:r>
            <a:endParaRPr sz="20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numpy</a:t>
            </a: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: 1.16.2</a:t>
            </a:r>
            <a:endParaRPr sz="20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opencv</a:t>
            </a: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-python : 4.1.1.26</a:t>
            </a:r>
            <a:endParaRPr sz="20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811802" y="3738337"/>
            <a:ext cx="5804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200"/>
              <a:buFont typeface="Nanum Gothic"/>
              <a:buChar char="✔"/>
            </a:pPr>
            <a:r>
              <a:rPr lang="en-US" sz="2200" b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WEB 개발 (Django)</a:t>
            </a:r>
            <a:endParaRPr sz="2200" b="1">
              <a:solidFill>
                <a:srgbClr val="FFC0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tensorflow : 2.5.0</a:t>
            </a:r>
            <a:endParaRPr sz="20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Pillow : 7.2.0</a:t>
            </a:r>
            <a:endParaRPr sz="20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h5py : 3.1.0</a:t>
            </a:r>
            <a:endParaRPr sz="20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Django : 2.2.6</a:t>
            </a:r>
            <a:endParaRPr sz="20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6457775" y="855000"/>
            <a:ext cx="36762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Nanum Gothic"/>
              <a:buChar char="✔"/>
            </a:pPr>
            <a:r>
              <a:rPr lang="en-US" sz="2200" b="1" dirty="0">
                <a:solidFill>
                  <a:schemeClr val="accent4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Deep Learning (CNN)</a:t>
            </a:r>
            <a:endParaRPr sz="2200" b="1" dirty="0">
              <a:solidFill>
                <a:schemeClr val="accent4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# </a:t>
            </a:r>
            <a:r>
              <a:rPr lang="en-US" sz="200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Colab</a:t>
            </a:r>
            <a:r>
              <a:rPr lang="en-US" sz="200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env</a:t>
            </a:r>
            <a:endParaRPr sz="2000" dirty="0">
              <a:solidFill>
                <a:srgbClr val="7F7F7F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Python : 3.7.11</a:t>
            </a:r>
            <a:endParaRPr sz="20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tensorflow</a:t>
            </a: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: 2.5.0</a:t>
            </a:r>
            <a:endParaRPr sz="20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keras</a:t>
            </a: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: 2.5.0</a:t>
            </a:r>
            <a:endParaRPr sz="20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pandas : 1.1.5</a:t>
            </a:r>
            <a:endParaRPr sz="20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numpy</a:t>
            </a: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: 1.19.5</a:t>
            </a:r>
            <a:endParaRPr sz="20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opencv</a:t>
            </a:r>
            <a:r>
              <a:rPr lang="en-US" sz="20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: 4.1.2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>
            <a:spLocks noGrp="1"/>
          </p:cNvSpPr>
          <p:nvPr>
            <p:ph type="body" idx="1"/>
          </p:nvPr>
        </p:nvSpPr>
        <p:spPr>
          <a:xfrm>
            <a:off x="358110" y="150875"/>
            <a:ext cx="379825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300"/>
              <a:buNone/>
            </a:pPr>
            <a:r>
              <a:rPr lang="en-US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Data소개 / 분류 과정</a:t>
            </a:r>
            <a:endParaRPr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401877" y="825583"/>
            <a:ext cx="365952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anum Gothic"/>
              <a:buChar char="✔"/>
            </a:pP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Data </a:t>
            </a:r>
            <a:b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무신사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스타일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리뷰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image</a:t>
            </a:r>
            <a:endParaRPr sz="1800" b="1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153" name="Google Shape;153;p6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474" y="1410359"/>
            <a:ext cx="3497376" cy="208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74" y="3907966"/>
            <a:ext cx="3506889" cy="20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/>
          <p:nvPr/>
        </p:nvSpPr>
        <p:spPr>
          <a:xfrm>
            <a:off x="649474" y="3505814"/>
            <a:ext cx="32389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rPr>
              <a:t>&lt;적립금 지급&gt;</a:t>
            </a:r>
            <a:endParaRPr sz="1200">
              <a:solidFill>
                <a:srgbClr val="A5A5A5"/>
              </a:solidFill>
              <a:latin typeface="Nanum Gothic" panose="020B0600000101010101" charset="-127"/>
              <a:ea typeface="Nanum Gothic" panose="020B0600000101010101" charset="-127"/>
              <a:cs typeface="Malgun Gothic"/>
              <a:sym typeface="Malgun Gothic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778689" y="5964419"/>
            <a:ext cx="32389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rPr>
              <a:t>&lt;적립금 미지급&gt;</a:t>
            </a:r>
            <a:endParaRPr sz="1200">
              <a:solidFill>
                <a:srgbClr val="A5A5A5"/>
              </a:solidFill>
              <a:latin typeface="Nanum Gothic" panose="020B0600000101010101" charset="-127"/>
              <a:ea typeface="Nanum Gothic" panose="020B0600000101010101" charset="-127"/>
              <a:cs typeface="Malgun Gothic"/>
              <a:sym typeface="Malgun Gothic"/>
            </a:endParaRPr>
          </a:p>
        </p:txBody>
      </p:sp>
      <p:cxnSp>
        <p:nvCxnSpPr>
          <p:cNvPr id="157" name="Google Shape;157;p6"/>
          <p:cNvCxnSpPr/>
          <p:nvPr/>
        </p:nvCxnSpPr>
        <p:spPr>
          <a:xfrm>
            <a:off x="4438836" y="1611759"/>
            <a:ext cx="0" cy="4065108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8" name="Google Shape;158;p6"/>
          <p:cNvSpPr txBox="1"/>
          <p:nvPr/>
        </p:nvSpPr>
        <p:spPr>
          <a:xfrm>
            <a:off x="4627648" y="825583"/>
            <a:ext cx="7000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anum Gothic"/>
              <a:buChar char="✔"/>
            </a:pP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Data Scraping </a:t>
            </a:r>
            <a:b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sz="18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#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Selenium(~page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이동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 + #BeautifulSoup(~image </a:t>
            </a:r>
            <a:r>
              <a:rPr lang="en-US" sz="1600" b="1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url</a:t>
            </a:r>
            <a: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</a:t>
            </a:r>
            <a:br>
              <a:rPr lang="en-US" sz="1600" b="1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- Train Data (7,713</a:t>
            </a:r>
            <a:r>
              <a:rPr lang="ko-KR" alt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개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+1,957</a:t>
            </a:r>
            <a:r>
              <a:rPr lang="ko-KR" alt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개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), Test Data(1,113</a:t>
            </a:r>
            <a:r>
              <a:rPr lang="ko-KR" alt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개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+97</a:t>
            </a:r>
            <a:r>
              <a:rPr lang="ko-KR" alt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개</a:t>
            </a:r>
            <a:r>
              <a:rPr lang="en-US" altLang="ko-KR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)</a:t>
            </a:r>
            <a:endParaRPr lang="ko-KR" altLang="en-US" sz="1600"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</a:pPr>
            <a:endParaRPr lang="ko-KR" altLang="en-US" sz="1800" b="1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4627648" y="4446625"/>
            <a:ext cx="66558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oto Sans Symbols"/>
              <a:buChar char="✔"/>
            </a:pP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Data Preprocessing</a:t>
            </a:r>
            <a:b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적립금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미지급에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해당하는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스타일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리뷰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기재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時 </a:t>
            </a:r>
            <a:b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		→</a:t>
            </a:r>
            <a:r>
              <a:rPr lang="en-US" sz="1600" b="1" i="1" u="sng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무신사스토어</a:t>
            </a:r>
            <a:r>
              <a:rPr lang="en-US" sz="1600" b="1" i="1" u="sng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b="1" i="1" u="sng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댓글</a:t>
            </a:r>
            <a:r>
              <a:rPr lang="en-US" sz="1600" b="1" i="1" u="sng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b="1" i="1" u="sng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작성</a:t>
            </a:r>
            <a:b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- Data Scraping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단계에서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,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해당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규칙을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기준으로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구분된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Folder에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Image Data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저장</a:t>
            </a:r>
            <a:b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-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추가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Data에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대해서는</a:t>
            </a: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직접</a:t>
            </a:r>
            <a:r>
              <a:rPr lang="en-US" sz="16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Labeling</a:t>
            </a:r>
            <a:endParaRPr sz="1800" b="1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6089C-5953-422A-9328-1113D1F1CE5E}"/>
              </a:ext>
            </a:extLst>
          </p:cNvPr>
          <p:cNvGrpSpPr/>
          <p:nvPr/>
        </p:nvGrpSpPr>
        <p:grpSpPr>
          <a:xfrm>
            <a:off x="4918345" y="1818379"/>
            <a:ext cx="7001698" cy="2535975"/>
            <a:chOff x="4918345" y="1818379"/>
            <a:chExt cx="7001698" cy="2535975"/>
          </a:xfrm>
        </p:grpSpPr>
        <p:pic>
          <p:nvPicPr>
            <p:cNvPr id="160" name="Google Shape;160;p6" descr="텍스트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18345" y="1818379"/>
              <a:ext cx="5669640" cy="22863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FFC000">
                  <a:alpha val="40000"/>
                </a:srgbClr>
              </a:outerShdw>
            </a:effectLst>
          </p:spPr>
        </p:pic>
        <p:pic>
          <p:nvPicPr>
            <p:cNvPr id="161" name="Google Shape;161;p6" descr="텍스트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31385" y="3108636"/>
              <a:ext cx="4688658" cy="1245718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FFC000">
                  <a:alpha val="40000"/>
                </a:srgbClr>
              </a:outerShdw>
            </a:effectLst>
          </p:spPr>
        </p:pic>
      </p:grpSp>
      <p:pic>
        <p:nvPicPr>
          <p:cNvPr id="162" name="Google Shape;162;p6" descr="텍스트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 r="32048"/>
          <a:stretch/>
        </p:blipFill>
        <p:spPr>
          <a:xfrm>
            <a:off x="9443710" y="4661407"/>
            <a:ext cx="2449752" cy="52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>
            <a:spLocks noGrp="1"/>
          </p:cNvSpPr>
          <p:nvPr>
            <p:ph type="body" idx="1"/>
          </p:nvPr>
        </p:nvSpPr>
        <p:spPr>
          <a:xfrm>
            <a:off x="358111" y="150875"/>
            <a:ext cx="306858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300"/>
              <a:buNone/>
            </a:pPr>
            <a:r>
              <a:rPr lang="en-US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CNN 적용 과정</a:t>
            </a:r>
            <a:endParaRPr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358112" y="869721"/>
            <a:ext cx="7649700" cy="49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Data Generating </a:t>
            </a:r>
            <a:r>
              <a:rPr lang="en-US" sz="18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#tf.keras.preprocessing.image.ImageDataGenerator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@Batch-size : 32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anum Gothic"/>
              <a:buChar char="-"/>
            </a:pP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Augmentation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anum Gothic"/>
              <a:buChar char="-"/>
            </a:pP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Original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Modeling</a:t>
            </a:r>
            <a:endParaRPr sz="1100" b="1" dirty="0">
              <a:solidFill>
                <a:srgbClr val="FFC0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anum Gothic"/>
              <a:buChar char="-"/>
            </a:pP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Input → Convolution layer stacking → Flatten → Output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Compiling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anum Gothic"/>
              <a:buChar char="-"/>
            </a:pPr>
            <a:r>
              <a:rPr lang="en-US" sz="1600" dirty="0">
                <a:solidFill>
                  <a:schemeClr val="lt1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Loss : </a:t>
            </a:r>
            <a:r>
              <a:rPr lang="en-US" sz="1600" i="0" dirty="0">
                <a:solidFill>
                  <a:srgbClr val="F8F8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binary cross entropy </a:t>
            </a:r>
            <a:br>
              <a:rPr lang="en-US" sz="1600" i="0" dirty="0">
                <a:solidFill>
                  <a:srgbClr val="F8F8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두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개의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확률분포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p와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q에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대해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하나의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사건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X가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갖는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정보량으로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, q 에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대한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정보량을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p에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대해서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050" i="0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평균낸</a:t>
            </a:r>
            <a:r>
              <a:rPr lang="en-US" sz="1050" i="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것</a:t>
            </a:r>
            <a:endParaRPr sz="1600" i="0" dirty="0">
              <a:solidFill>
                <a:srgbClr val="7F7F7F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8F8F0"/>
              </a:buClr>
              <a:buSzPts val="1600"/>
              <a:buFont typeface="Nanum Gothic"/>
              <a:buChar char="-"/>
            </a:pPr>
            <a:r>
              <a:rPr lang="en-US" sz="1600" dirty="0">
                <a:solidFill>
                  <a:srgbClr val="F8F8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Optimizer : RMSprop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8F8F0"/>
              </a:buClr>
              <a:buSzPts val="1600"/>
              <a:buFont typeface="Nanum Gothic"/>
              <a:buChar char="-"/>
            </a:pPr>
            <a:r>
              <a:rPr lang="en-US" sz="1600" dirty="0">
                <a:solidFill>
                  <a:srgbClr val="F8F8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Metrics : Accuracy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8F8F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Fitting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Nanum Gothic"/>
              <a:buChar char="-"/>
            </a:pP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Augmented Data Learning → Original Data Learning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8F8F0"/>
              </a:buClr>
              <a:buSzPts val="1800"/>
              <a:buFont typeface="Nanum Gothic"/>
              <a:buChar char="-"/>
            </a:pPr>
            <a:r>
              <a:rPr lang="en-US" sz="1800" dirty="0">
                <a:solidFill>
                  <a:srgbClr val="F8F8F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epochs : 20 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rgbClr val="F8F8F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(+)Transfer Learning  </a:t>
            </a:r>
            <a:r>
              <a:rPr lang="en-US" sz="1800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# RESNET, MOBILNET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171" name="Google Shape;171;p7" descr="텍스트, 검은색, 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4801" y="954435"/>
            <a:ext cx="3710412" cy="44164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lt1">
                <a:alpha val="40000"/>
              </a:schemeClr>
            </a:outerShdw>
          </a:effectLst>
        </p:spPr>
      </p:pic>
      <p:sp>
        <p:nvSpPr>
          <p:cNvPr id="172" name="Google Shape;172;p7"/>
          <p:cNvSpPr/>
          <p:nvPr/>
        </p:nvSpPr>
        <p:spPr>
          <a:xfrm>
            <a:off x="6930760" y="2239347"/>
            <a:ext cx="158620" cy="559837"/>
          </a:xfrm>
          <a:prstGeom prst="rightBracket">
            <a:avLst>
              <a:gd name="adj" fmla="val 8333"/>
            </a:avLst>
          </a:prstGeom>
          <a:noFill/>
          <a:ln w="190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anum Gothic" panose="020B0600000101010101" charset="-127"/>
              <a:ea typeface="Nanum Gothic" panose="020B0600000101010101" charset="-127"/>
              <a:cs typeface="Malgun Gothic"/>
              <a:sym typeface="Malgun Gothic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7232646" y="2187439"/>
            <a:ext cx="408373" cy="66365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0B8E1">
                  <a:alpha val="27843"/>
                </a:srgbClr>
              </a:gs>
              <a:gs pos="42000">
                <a:srgbClr val="FFF2CC"/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Malgun Gothic"/>
              <a:sym typeface="Malgun Gothic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7834699" y="5455591"/>
            <a:ext cx="38906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Malgun Gothic"/>
                <a:sym typeface="Malgun Gothic"/>
              </a:rPr>
              <a:t>&lt; Model Summary&gt;</a:t>
            </a:r>
            <a:endParaRPr sz="1200">
              <a:solidFill>
                <a:srgbClr val="7F7F7F"/>
              </a:solidFill>
              <a:latin typeface="Nanum Gothic" panose="020B0600000101010101" charset="-127"/>
              <a:ea typeface="Nanum Gothic" panose="020B0600000101010101" charset="-127"/>
              <a:cs typeface="Malgun Gothic"/>
              <a:sym typeface="Malgun Gothic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8007928" y="4010025"/>
            <a:ext cx="3371272" cy="5157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anum Gothic" panose="020B0600000101010101" charset="-127"/>
              <a:ea typeface="Nanum Gothic" panose="020B0600000101010101" charset="-127"/>
              <a:cs typeface="Malgun Gothic"/>
              <a:sym typeface="Malgun Gothic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1524000" y="1221987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</a:pP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무신일</a:t>
            </a:r>
            <a:r>
              <a:rPr lang="en-US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_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해</a:t>
            </a:r>
            <a:br>
              <a:rPr lang="en-US" sz="3200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</a:b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딥러닝을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통한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스타일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리뷰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적립금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대상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검증</a:t>
            </a:r>
            <a:r>
              <a:rPr lang="en-US" sz="20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시스템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6096000" y="4619348"/>
            <a:ext cx="5876925" cy="134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멋쟁이사자처럼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인공지능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통합과정</a:t>
            </a:r>
            <a:r>
              <a:rPr lang="en-US" sz="1800" b="1" dirty="0">
                <a:solidFill>
                  <a:srgbClr val="7F7F7F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8회차</a:t>
            </a:r>
            <a:endParaRPr sz="1800" b="1" dirty="0">
              <a:solidFill>
                <a:srgbClr val="7F7F7F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altLang="en-US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팀 </a:t>
            </a:r>
            <a:r>
              <a:rPr lang="ko-KR" altLang="en-US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ㄹㅇㅋㅋ</a:t>
            </a:r>
            <a:endParaRPr lang="en-US" b="1" dirty="0">
              <a:solidFill>
                <a:srgbClr val="FFC0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류범상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이혜민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조성곤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최용수</a:t>
            </a:r>
            <a:r>
              <a:rPr lang="en-US" b="1" dirty="0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 </a:t>
            </a:r>
            <a:r>
              <a:rPr lang="en-US" b="1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한창환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346A7A-5FF6-4E6C-A429-7E844D3605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83F74-5A5C-420A-92F6-809BCD4B965A}"/>
              </a:ext>
            </a:extLst>
          </p:cNvPr>
          <p:cNvSpPr txBox="1"/>
          <p:nvPr/>
        </p:nvSpPr>
        <p:spPr>
          <a:xfrm>
            <a:off x="3157537" y="1851645"/>
            <a:ext cx="58769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FFC000"/>
                </a:solidFill>
              </a:rPr>
              <a:t>CODE</a:t>
            </a:r>
            <a:endParaRPr lang="ko-KR" altLang="en-US" sz="13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2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954c0131e_8_38"/>
          <p:cNvSpPr txBox="1">
            <a:spLocks noGrp="1"/>
          </p:cNvSpPr>
          <p:nvPr>
            <p:ph type="body" idx="1"/>
          </p:nvPr>
        </p:nvSpPr>
        <p:spPr>
          <a:xfrm>
            <a:off x="358111" y="150875"/>
            <a:ext cx="3068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300"/>
              <a:buNone/>
            </a:pPr>
            <a:r>
              <a:rPr lang="en-US" dirty="0" err="1"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분석결과</a:t>
            </a:r>
            <a:endParaRPr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183" name="Google Shape;183;ge954c0131e_8_38"/>
          <p:cNvSpPr txBox="1"/>
          <p:nvPr/>
        </p:nvSpPr>
        <p:spPr>
          <a:xfrm>
            <a:off x="358112" y="637638"/>
            <a:ext cx="50572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결과 비교</a:t>
            </a:r>
            <a:endParaRPr lang="en-US" dirty="0">
              <a:solidFill>
                <a:srgbClr val="FFC0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pic>
        <p:nvPicPr>
          <p:cNvPr id="185" name="Google Shape;185;ge954c0131e_8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248" y="6283250"/>
            <a:ext cx="574750" cy="5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E58CD4E-E266-4F07-AD2B-B4BD02254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931"/>
          <a:stretch/>
        </p:blipFill>
        <p:spPr>
          <a:xfrm>
            <a:off x="2371640" y="1210935"/>
            <a:ext cx="3373380" cy="183138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70BCDEE-CE17-42DC-99C1-339157FAA3BB}"/>
              </a:ext>
            </a:extLst>
          </p:cNvPr>
          <p:cNvGrpSpPr/>
          <p:nvPr/>
        </p:nvGrpSpPr>
        <p:grpSpPr>
          <a:xfrm>
            <a:off x="358111" y="1047292"/>
            <a:ext cx="1823776" cy="2066312"/>
            <a:chOff x="421041" y="868104"/>
            <a:chExt cx="1823776" cy="20663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B461E3-1E41-4C48-9F67-AE7BCF283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2045"/>
            <a:stretch/>
          </p:blipFill>
          <p:spPr>
            <a:xfrm>
              <a:off x="421041" y="868104"/>
              <a:ext cx="1430829" cy="1751143"/>
            </a:xfrm>
            <a:prstGeom prst="rect">
              <a:avLst/>
            </a:prstGeom>
            <a:effectLst>
              <a:outerShdw blurRad="50800" dist="38100" dir="2700000" algn="tl" rotWithShape="0">
                <a:srgbClr val="FFC000"/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8A88DDC-C41A-43B7-942F-55A6E0E16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4077"/>
            <a:stretch/>
          </p:blipFill>
          <p:spPr>
            <a:xfrm>
              <a:off x="813988" y="1183273"/>
              <a:ext cx="1430829" cy="17511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Google Shape;170;p7">
            <a:extLst>
              <a:ext uri="{FF2B5EF4-FFF2-40B4-BE49-F238E27FC236}">
                <a16:creationId xmlns:a16="http://schemas.microsoft.com/office/drawing/2014/main" id="{71754ECC-272F-4104-84F6-0932A2842473}"/>
              </a:ext>
            </a:extLst>
          </p:cNvPr>
          <p:cNvSpPr txBox="1"/>
          <p:nvPr/>
        </p:nvSpPr>
        <p:spPr>
          <a:xfrm>
            <a:off x="358112" y="3397856"/>
            <a:ext cx="55254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CNN vs Transfer Learning(RESNET50)</a:t>
            </a:r>
            <a:endParaRPr lang="en-US" dirty="0"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0420A15-DFD2-445E-9706-AEC231F66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823790"/>
              </p:ext>
            </p:extLst>
          </p:nvPr>
        </p:nvGraphicFramePr>
        <p:xfrm>
          <a:off x="358110" y="3974465"/>
          <a:ext cx="5057268" cy="1052316"/>
        </p:xfrm>
        <a:graphic>
          <a:graphicData uri="http://schemas.openxmlformats.org/drawingml/2006/table">
            <a:tbl>
              <a:tblPr/>
              <a:tblGrid>
                <a:gridCol w="1264317">
                  <a:extLst>
                    <a:ext uri="{9D8B030D-6E8A-4147-A177-3AD203B41FA5}">
                      <a16:colId xmlns:a16="http://schemas.microsoft.com/office/drawing/2014/main" val="4046014370"/>
                    </a:ext>
                  </a:extLst>
                </a:gridCol>
                <a:gridCol w="1264317">
                  <a:extLst>
                    <a:ext uri="{9D8B030D-6E8A-4147-A177-3AD203B41FA5}">
                      <a16:colId xmlns:a16="http://schemas.microsoft.com/office/drawing/2014/main" val="3106517690"/>
                    </a:ext>
                  </a:extLst>
                </a:gridCol>
                <a:gridCol w="1264317">
                  <a:extLst>
                    <a:ext uri="{9D8B030D-6E8A-4147-A177-3AD203B41FA5}">
                      <a16:colId xmlns:a16="http://schemas.microsoft.com/office/drawing/2014/main" val="1822040047"/>
                    </a:ext>
                  </a:extLst>
                </a:gridCol>
                <a:gridCol w="1264317">
                  <a:extLst>
                    <a:ext uri="{9D8B030D-6E8A-4147-A177-3AD203B41FA5}">
                      <a16:colId xmlns:a16="http://schemas.microsoft.com/office/drawing/2014/main" val="2408221303"/>
                    </a:ext>
                  </a:extLst>
                </a:gridCol>
              </a:tblGrid>
              <a:tr h="3507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　</a:t>
                      </a:r>
                    </a:p>
                  </a:txBody>
                  <a:tcPr marL="15944" marR="15944" marT="159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모델 용량</a:t>
                      </a:r>
                    </a:p>
                  </a:txBody>
                  <a:tcPr marL="15944" marR="15944" marT="15944" marB="0" anchor="ctr">
                    <a:lnL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test_</a:t>
                      </a:r>
                      <a:r>
                        <a:rPr lang="ko-KR" altLang="en-U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정확도</a:t>
                      </a:r>
                    </a:p>
                  </a:txBody>
                  <a:tcPr marL="15944" marR="15944" marT="15944" marB="0" anchor="ctr">
                    <a:lnL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test_LOSS</a:t>
                      </a:r>
                      <a:endParaRPr lang="en-US" sz="1800" b="0" i="0" u="none" strike="noStrike" dirty="0">
                        <a:solidFill>
                          <a:srgbClr val="FFFFFF"/>
                        </a:solidFill>
                        <a:effectLst/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</a:txBody>
                  <a:tcPr marL="15944" marR="15944" marT="15944" marB="0" anchor="ctr">
                    <a:lnL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902496"/>
                  </a:ext>
                </a:extLst>
              </a:tr>
              <a:tr h="350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CNN</a:t>
                      </a:r>
                    </a:p>
                  </a:txBody>
                  <a:tcPr marL="15944" marR="15944" marT="159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21.1MB　</a:t>
                      </a:r>
                    </a:p>
                  </a:txBody>
                  <a:tcPr marL="15944" marR="15944" marT="15944" marB="0" anchor="ctr">
                    <a:lnL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95.51%</a:t>
                      </a:r>
                    </a:p>
                  </a:txBody>
                  <a:tcPr marL="15944" marR="15944" marT="15944" marB="0" anchor="ctr">
                    <a:lnL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0.137</a:t>
                      </a:r>
                    </a:p>
                  </a:txBody>
                  <a:tcPr marL="15944" marR="15944" marT="15944" marB="0" anchor="ctr">
                    <a:lnL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241245"/>
                  </a:ext>
                </a:extLst>
              </a:tr>
              <a:tr h="350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RESNET</a:t>
                      </a:r>
                    </a:p>
                  </a:txBody>
                  <a:tcPr marL="15944" marR="15944" marT="1594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290.3MB　</a:t>
                      </a:r>
                    </a:p>
                  </a:txBody>
                  <a:tcPr marL="15944" marR="15944" marT="15944" marB="0" anchor="ctr">
                    <a:lnL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94.7%</a:t>
                      </a:r>
                    </a:p>
                  </a:txBody>
                  <a:tcPr marL="15944" marR="15944" marT="15944" marB="0" anchor="ctr">
                    <a:lnL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Nanum Gothic" panose="020B0600000101010101" charset="-127"/>
                          <a:ea typeface="Nanum Gothic" panose="020B0600000101010101" charset="-127"/>
                        </a:rPr>
                        <a:t>0.168</a:t>
                      </a:r>
                    </a:p>
                  </a:txBody>
                  <a:tcPr marL="15944" marR="15944" marT="15944" marB="0" anchor="ctr">
                    <a:lnL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52567"/>
                  </a:ext>
                </a:extLst>
              </a:tr>
            </a:tbl>
          </a:graphicData>
        </a:graphic>
      </p:graphicFrame>
      <p:cxnSp>
        <p:nvCxnSpPr>
          <p:cNvPr id="17" name="Google Shape;157;p6">
            <a:extLst>
              <a:ext uri="{FF2B5EF4-FFF2-40B4-BE49-F238E27FC236}">
                <a16:creationId xmlns:a16="http://schemas.microsoft.com/office/drawing/2014/main" id="{7EBD0788-FE8E-4960-928E-249BB2996969}"/>
              </a:ext>
            </a:extLst>
          </p:cNvPr>
          <p:cNvCxnSpPr/>
          <p:nvPr/>
        </p:nvCxnSpPr>
        <p:spPr>
          <a:xfrm>
            <a:off x="6096000" y="1210935"/>
            <a:ext cx="0" cy="4065108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BFCF2C1-A3B9-4F09-AC58-635A6187B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045" y="5189362"/>
            <a:ext cx="2819400" cy="638175"/>
          </a:xfrm>
          <a:prstGeom prst="rect">
            <a:avLst/>
          </a:prstGeom>
        </p:spPr>
      </p:pic>
      <p:pic>
        <p:nvPicPr>
          <p:cNvPr id="39" name="그래픽 38" descr="단일 톱니바퀴 윤곽선">
            <a:extLst>
              <a:ext uri="{FF2B5EF4-FFF2-40B4-BE49-F238E27FC236}">
                <a16:creationId xmlns:a16="http://schemas.microsoft.com/office/drawing/2014/main" id="{A41BC464-AB74-4CDB-B337-719AC4EC3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8469" y="1210935"/>
            <a:ext cx="914400" cy="914400"/>
          </a:xfrm>
          <a:prstGeom prst="rect">
            <a:avLst/>
          </a:prstGeom>
        </p:spPr>
      </p:pic>
      <p:sp>
        <p:nvSpPr>
          <p:cNvPr id="44" name="Google Shape;183;ge954c0131e_8_38">
            <a:extLst>
              <a:ext uri="{FF2B5EF4-FFF2-40B4-BE49-F238E27FC236}">
                <a16:creationId xmlns:a16="http://schemas.microsoft.com/office/drawing/2014/main" id="{C9731E4F-C934-4FD5-85BB-A476B1AD43A3}"/>
              </a:ext>
            </a:extLst>
          </p:cNvPr>
          <p:cNvSpPr txBox="1"/>
          <p:nvPr/>
        </p:nvSpPr>
        <p:spPr>
          <a:xfrm>
            <a:off x="6288469" y="637638"/>
            <a:ext cx="50572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 err="1">
                <a:solidFill>
                  <a:srgbClr val="FFC000"/>
                </a:solidFill>
                <a:latin typeface="Nanum Gothic" panose="020B0600000101010101" charset="-127"/>
                <a:ea typeface="Nanum Gothic" panose="020B0600000101010101" charset="-127"/>
                <a:cs typeface="Nanum Gothic"/>
                <a:sym typeface="Nanum Gothic"/>
              </a:rPr>
              <a:t>웹개발</a:t>
            </a:r>
            <a:endParaRPr lang="en-US" dirty="0">
              <a:solidFill>
                <a:srgbClr val="FFC000"/>
              </a:solidFill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B38D744-CA08-42AE-AA59-8EC12E1BC3B8}"/>
              </a:ext>
            </a:extLst>
          </p:cNvPr>
          <p:cNvGrpSpPr/>
          <p:nvPr/>
        </p:nvGrpSpPr>
        <p:grpSpPr>
          <a:xfrm>
            <a:off x="6595492" y="2125335"/>
            <a:ext cx="4986329" cy="3199124"/>
            <a:chOff x="6627151" y="2224704"/>
            <a:chExt cx="4986329" cy="3199124"/>
          </a:xfrm>
        </p:grpSpPr>
        <p:pic>
          <p:nvPicPr>
            <p:cNvPr id="41" name="그림 40" descr="텍스트, 스크린샷, 전자기기, 디스플레이이(가) 표시된 사진&#10;&#10;자동 생성된 설명">
              <a:extLst>
                <a:ext uri="{FF2B5EF4-FFF2-40B4-BE49-F238E27FC236}">
                  <a16:creationId xmlns:a16="http://schemas.microsoft.com/office/drawing/2014/main" id="{AC3B9340-3819-4719-851D-564D8D1B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27151" y="2224704"/>
              <a:ext cx="3634432" cy="1953507"/>
            </a:xfrm>
            <a:prstGeom prst="rect">
              <a:avLst/>
            </a:prstGeom>
            <a:effectLst>
              <a:outerShdw blurRad="50800" dist="38100" dir="2700000" algn="tl" rotWithShape="0">
                <a:srgbClr val="FFC000">
                  <a:alpha val="40000"/>
                </a:srgbClr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77A9E0C-9F50-4E79-A076-F114A3237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44837" y="3344165"/>
              <a:ext cx="3868643" cy="2079663"/>
            </a:xfrm>
            <a:prstGeom prst="rect">
              <a:avLst/>
            </a:prstGeom>
            <a:effectLst>
              <a:outerShdw blurRad="50800" dist="38100" dir="2700000" algn="tl" rotWithShape="0">
                <a:srgbClr val="FFC000">
                  <a:alpha val="40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C0E41D-1D80-4E5F-958E-B7D8CA9C0990}"/>
              </a:ext>
            </a:extLst>
          </p:cNvPr>
          <p:cNvSpPr txBox="1"/>
          <p:nvPr/>
        </p:nvSpPr>
        <p:spPr>
          <a:xfrm rot="1800000">
            <a:off x="2598914" y="4311064"/>
            <a:ext cx="389330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00FF"/>
                </a:solidFill>
                <a:ea typeface="Nanum Gothic" panose="020B0600000101010101"/>
              </a:rPr>
              <a:t>win</a:t>
            </a:r>
            <a:endParaRPr lang="ko-KR" altLang="en-US" sz="900" b="1" dirty="0">
              <a:solidFill>
                <a:srgbClr val="0000FF"/>
              </a:solidFill>
              <a:ea typeface="Nanum Gothic" panose="020B0600000101010101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1BD29-49FA-4ECB-9F2A-5E4ABF22DB43}"/>
              </a:ext>
            </a:extLst>
          </p:cNvPr>
          <p:cNvSpPr txBox="1"/>
          <p:nvPr/>
        </p:nvSpPr>
        <p:spPr>
          <a:xfrm rot="1800000">
            <a:off x="3758985" y="4311063"/>
            <a:ext cx="389330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00FF"/>
                </a:solidFill>
                <a:ea typeface="Nanum Gothic" panose="020B0600000101010101"/>
              </a:rPr>
              <a:t>win</a:t>
            </a:r>
            <a:endParaRPr lang="ko-KR" altLang="en-US" sz="900" b="1" dirty="0">
              <a:solidFill>
                <a:srgbClr val="0000FF"/>
              </a:solidFill>
              <a:ea typeface="Nanum Gothic" panose="020B0600000101010101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318D2B-5315-4E9F-9ACA-8A24FF8C07ED}"/>
              </a:ext>
            </a:extLst>
          </p:cNvPr>
          <p:cNvSpPr txBox="1"/>
          <p:nvPr/>
        </p:nvSpPr>
        <p:spPr>
          <a:xfrm rot="1800000">
            <a:off x="5017873" y="4311063"/>
            <a:ext cx="389330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00FF"/>
                </a:solidFill>
                <a:ea typeface="Nanum Gothic" panose="020B0600000101010101"/>
              </a:rPr>
              <a:t>win</a:t>
            </a:r>
            <a:endParaRPr lang="ko-KR" altLang="en-US" sz="900" b="1" dirty="0">
              <a:solidFill>
                <a:srgbClr val="0000FF"/>
              </a:solidFill>
              <a:ea typeface="Nanum Gothic" panose="020B0600000101010101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ck_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915</Words>
  <Application>Microsoft Office PowerPoint</Application>
  <PresentationFormat>와이드스크린</PresentationFormat>
  <Paragraphs>172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Nanum Gothic</vt:lpstr>
      <vt:lpstr>Noto Sans Symbols</vt:lpstr>
      <vt:lpstr>Malgun Gothic</vt:lpstr>
      <vt:lpstr>Arial</vt:lpstr>
      <vt:lpstr>black_theme</vt:lpstr>
      <vt:lpstr>무신일_해 딥러닝을 통한 스타일 리뷰 적립금 대상 검증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무신일_해 딥러닝을 통한 스타일 리뷰 적립금 대상 검증 시스템</vt:lpstr>
      <vt:lpstr>PowerPoint 프레젠테이션</vt:lpstr>
      <vt:lpstr>무신일_해 딥러닝을 통한 스타일 리뷰 적립금 대상 검증 시스템</vt:lpstr>
      <vt:lpstr>PowerPoint 프레젠테이션</vt:lpstr>
      <vt:lpstr>무신일_해 딥러닝을 통한 스타일 리뷰 적립금 대상 검증 시스템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무신일_해 딥러닝을 통한 스타일 리뷰 적립금 대상 검증 시스템</dc:title>
  <dc:creator>V277</dc:creator>
  <cp:lastModifiedBy>V277</cp:lastModifiedBy>
  <cp:revision>52</cp:revision>
  <dcterms:created xsi:type="dcterms:W3CDTF">2021-08-06T05:49:22Z</dcterms:created>
  <dcterms:modified xsi:type="dcterms:W3CDTF">2021-08-13T04:20:58Z</dcterms:modified>
</cp:coreProperties>
</file>